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6" r:id="rId2"/>
    <p:sldId id="277" r:id="rId3"/>
    <p:sldId id="278" r:id="rId4"/>
    <p:sldId id="279" r:id="rId5"/>
    <p:sldId id="280" r:id="rId6"/>
    <p:sldId id="282" r:id="rId7"/>
    <p:sldId id="286" r:id="rId8"/>
    <p:sldId id="287" r:id="rId9"/>
    <p:sldId id="288" r:id="rId10"/>
    <p:sldId id="298" r:id="rId11"/>
    <p:sldId id="451" r:id="rId12"/>
    <p:sldId id="455" r:id="rId13"/>
    <p:sldId id="457" r:id="rId14"/>
    <p:sldId id="471" r:id="rId15"/>
    <p:sldId id="459" r:id="rId16"/>
    <p:sldId id="461" r:id="rId17"/>
    <p:sldId id="462" r:id="rId18"/>
    <p:sldId id="473" r:id="rId19"/>
    <p:sldId id="464" r:id="rId20"/>
    <p:sldId id="361" r:id="rId21"/>
    <p:sldId id="465" r:id="rId22"/>
    <p:sldId id="466" r:id="rId23"/>
    <p:sldId id="467" r:id="rId24"/>
    <p:sldId id="468" r:id="rId25"/>
    <p:sldId id="359" r:id="rId26"/>
    <p:sldId id="469" r:id="rId27"/>
    <p:sldId id="470" r:id="rId28"/>
    <p:sldId id="357" r:id="rId29"/>
    <p:sldId id="364" r:id="rId30"/>
    <p:sldId id="472" r:id="rId31"/>
    <p:sldId id="378" r:id="rId32"/>
    <p:sldId id="375" r:id="rId33"/>
    <p:sldId id="374" r:id="rId34"/>
    <p:sldId id="305" r:id="rId35"/>
    <p:sldId id="299" r:id="rId36"/>
    <p:sldId id="294" r:id="rId37"/>
    <p:sldId id="293" r:id="rId38"/>
    <p:sldId id="291" r:id="rId39"/>
    <p:sldId id="36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C4292C5-F417-43B1-B99B-D94CF34CE309}">
          <p14:sldIdLst>
            <p14:sldId id="276"/>
            <p14:sldId id="277"/>
            <p14:sldId id="278"/>
            <p14:sldId id="279"/>
            <p14:sldId id="280"/>
            <p14:sldId id="282"/>
            <p14:sldId id="286"/>
            <p14:sldId id="287"/>
            <p14:sldId id="288"/>
            <p14:sldId id="298"/>
            <p14:sldId id="451"/>
            <p14:sldId id="455"/>
            <p14:sldId id="457"/>
            <p14:sldId id="471"/>
            <p14:sldId id="459"/>
            <p14:sldId id="461"/>
            <p14:sldId id="462"/>
            <p14:sldId id="473"/>
            <p14:sldId id="464"/>
            <p14:sldId id="361"/>
            <p14:sldId id="465"/>
            <p14:sldId id="466"/>
            <p14:sldId id="467"/>
            <p14:sldId id="468"/>
            <p14:sldId id="359"/>
            <p14:sldId id="469"/>
            <p14:sldId id="470"/>
            <p14:sldId id="357"/>
            <p14:sldId id="364"/>
            <p14:sldId id="472"/>
            <p14:sldId id="378"/>
            <p14:sldId id="375"/>
            <p14:sldId id="374"/>
            <p14:sldId id="305"/>
            <p14:sldId id="299"/>
            <p14:sldId id="294"/>
            <p14:sldId id="293"/>
            <p14:sldId id="291"/>
            <p14:sldId id="3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8" autoAdjust="0"/>
    <p:restoredTop sz="94660"/>
  </p:normalViewPr>
  <p:slideViewPr>
    <p:cSldViewPr>
      <p:cViewPr>
        <p:scale>
          <a:sx n="66" d="100"/>
          <a:sy n="66" d="100"/>
        </p:scale>
        <p:origin x="-148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679A5-BDE8-4499-81A8-810F5594730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C76FB-1965-4F18-8A4B-A0CD7EF1D0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7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C9FE7-7E2F-4F43-A82C-D3BD129877A9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FB1D8-25AD-4167-A79A-37D3F9E5B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9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4;&#1053;&#1057;\Desktop\&#1050;&#1086;&#1088;&#1086;&#1083;&#1105;&#1074;&#1072;%20&#1053;&#1072;&#1090;&#1072;&#1083;&#1100;&#1103;%20&#8211;%20&#1052;&#1072;&#1083;&#1077;&#1085;&#1100;&#1082;&#1072;&#1103;%20&#1089;&#1090;&#1088;&#1072;&#1085;&#1072;%20(&#1084;&#1080;&#1085;&#1091;&#1089;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4;&#1053;&#1057;\Desktop\&#1050;&#1086;&#1088;&#1086;&#1083;&#1105;&#1074;&#1072;%20&#1053;&#1072;&#1090;&#1072;&#1083;&#1100;&#1103;%20&#8211;%20&#1052;&#1072;&#1083;&#1077;&#1085;&#1100;&#1082;&#1072;&#1103;%20&#1089;&#1090;&#1088;&#1072;&#1085;&#1072;%20(&#1084;&#1080;&#1085;&#1091;&#1089;)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etske_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42908" y="0"/>
            <a:ext cx="9286908" cy="696518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476671"/>
            <a:ext cx="6572296" cy="4682371"/>
          </a:xfrm>
        </p:spPr>
        <p:txBody>
          <a:bodyPr>
            <a:normAutofit fontScale="90000"/>
          </a:bodyPr>
          <a:lstStyle/>
          <a:p>
            <a:pPr eaLnBrk="0" hangingPunct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Рыбинский детский сад, филиал МБДОУ «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етский сад №189»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Проект</a:t>
            </a:r>
            <a:r>
              <a:rPr lang="ru-RU" sz="3600" b="1" dirty="0" smtClean="0"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600" b="1" dirty="0" smtClean="0"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3600" b="1" u="sng" dirty="0" smtClean="0"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3600" b="1" u="sng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Тема : </a:t>
            </a: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sz="36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Пополнение</a:t>
            </a: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предметно- развивающей среды</a:t>
            </a:r>
            <a:b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(ПРС) в  старшей разновозрастной группе ДОУ </a:t>
            </a:r>
            <a:b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в  соответствии с ФГОС »</a:t>
            </a:r>
            <a:r>
              <a:rPr lang="ru-RU" sz="28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  <a:t/>
            </a:r>
            <a:br>
              <a:rPr lang="ru-RU" sz="28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14810" y="4143380"/>
            <a:ext cx="3669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ru-RU" sz="2000" u="sng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Подготовили: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воспитатели           Утрясова С.А.</a:t>
            </a:r>
          </a:p>
          <a:p>
            <a:pPr algn="r" eaLnBrk="0" hangingPunct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ГлотоваА.В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6215082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ело Рыбное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2019г.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Королёва Наталья – Маленькая страна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24208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7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numSld="23" showWhenStopped="0">
                <p:cTn id="26" repeatCount="2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1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57224" y="2285992"/>
            <a:ext cx="600077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Накопление опыта предметно – познавательной и коммуникативной деятельности.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Развитие познавательных интересов и творческое отражение впечатлений в различных видах продуктивной деятельности.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Участие педагогов, детей и родителей в преобразовании предметно – развивающей среды.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785786" y="642918"/>
            <a:ext cx="5929354" cy="164307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Особенности организации предметно- развивающей среды в группе </a:t>
            </a:r>
          </a:p>
        </p:txBody>
      </p:sp>
    </p:spTree>
  </p:cSld>
  <p:clrMapOvr>
    <a:masterClrMapping/>
  </p:clrMapOvr>
  <p:transition spd="slow" advClick="0" advTm="26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1095830"/>
            <a:ext cx="727280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ПРС организована </a:t>
            </a:r>
            <a:r>
              <a:rPr lang="ru-RU" sz="4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 учётом требований ФГОС, где чётко прослеживаются все пять образовательных областей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6962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1095830"/>
            <a:ext cx="75608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Социально – коммуникативное развитие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«ПДД и безопасность»  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96104"/>
            <a:ext cx="3255021" cy="340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0963"/>
            <a:ext cx="2878757" cy="34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87157"/>
            <a:ext cx="48402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560766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2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095830"/>
            <a:ext cx="9036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игровой активности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472">
            <a:off x="3675470" y="2235926"/>
            <a:ext cx="4656841" cy="3189724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8" y="2042935"/>
            <a:ext cx="2232030" cy="2976040"/>
          </a:xfrm>
          <a:prstGeom prst="rect">
            <a:avLst/>
          </a:prstGeom>
          <a:ln w="127000" cap="sq">
            <a:solidFill>
              <a:srgbClr val="FF00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91680" y="5367992"/>
            <a:ext cx="496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cs typeface="Times New Roman" pitchFamily="18" charset="0"/>
              </a:rPr>
              <a:t>А </a:t>
            </a:r>
            <a:r>
              <a:rPr lang="ru-RU" b="1" dirty="0">
                <a:cs typeface="Times New Roman" pitchFamily="18" charset="0"/>
              </a:rPr>
              <a:t>вот любимое местечко,</a:t>
            </a:r>
            <a:endParaRPr lang="ru-RU" b="1" dirty="0"/>
          </a:p>
          <a:p>
            <a:pPr lvl="0" eaLnBrk="0" hangingPunct="0"/>
            <a:r>
              <a:rPr lang="ru-RU" b="1" dirty="0">
                <a:cs typeface="Times New Roman" pitchFamily="18" charset="0"/>
              </a:rPr>
              <a:t>Здесь время мчится, словно речка,</a:t>
            </a:r>
            <a:endParaRPr lang="ru-RU" b="1" dirty="0"/>
          </a:p>
          <a:p>
            <a:pPr lvl="0" eaLnBrk="0" hangingPunct="0"/>
            <a:r>
              <a:rPr lang="ru-RU" b="1" dirty="0">
                <a:cs typeface="Times New Roman" pitchFamily="18" charset="0"/>
              </a:rPr>
              <a:t>Тут быстро взрослым можно стать,</a:t>
            </a:r>
            <a:endParaRPr lang="ru-RU" b="1" dirty="0"/>
          </a:p>
          <a:p>
            <a:pPr lvl="0" eaLnBrk="0" hangingPunct="0"/>
            <a:r>
              <a:rPr lang="ru-RU" b="1" dirty="0">
                <a:cs typeface="Times New Roman" pitchFamily="18" charset="0"/>
              </a:rPr>
              <a:t>И профессии менять!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40529486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2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095830"/>
            <a:ext cx="9036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У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голок дежурства .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Уголок уединения.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2808312" cy="3266941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40126"/>
            <a:ext cx="2548483" cy="328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2274" y="2828836"/>
            <a:ext cx="45241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Есть </a:t>
            </a:r>
            <a:r>
              <a:rPr lang="ru-RU" b="1" dirty="0"/>
              <a:t>место для уединения.</a:t>
            </a:r>
          </a:p>
          <a:p>
            <a:r>
              <a:rPr lang="ru-RU" b="1" dirty="0"/>
              <a:t>В нем можно стресс и напряженье снять,</a:t>
            </a:r>
          </a:p>
          <a:p>
            <a:r>
              <a:rPr lang="ru-RU" b="1" dirty="0"/>
              <a:t>Подумать о хорошем, сокровенном,</a:t>
            </a:r>
          </a:p>
          <a:p>
            <a:r>
              <a:rPr lang="ru-RU" b="1" dirty="0"/>
              <a:t>А если хочется – поплакать или покричать.</a:t>
            </a:r>
          </a:p>
        </p:txBody>
      </p:sp>
    </p:spTree>
    <p:extLst>
      <p:ext uri="{BB962C8B-B14F-4D97-AF65-F5344CB8AC3E}">
        <p14:creationId xmlns:p14="http://schemas.microsoft.com/office/powerpoint/2010/main" val="2273817230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2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1095830"/>
            <a:ext cx="7560840" cy="763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ОБЛАСТЬ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«СОЦИАЛЬНО-КОММУНИКАТИВНОЕ РАЗВИТИЕ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lvl="0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Основные этапы формирования личностных качеств ребенка закладываются именно в дошкольном возрасте и преимущественно посредством игры. Мы в своей группе постаралась создать среду и условия для развития именно игровых качеств у детей. Используются разные виды игр: дидактические, подвижные, театрализованные, сюжетно – ролевые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Немалое внимания мы уделяли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созданию комфортных условий для развития навыков безопасного поведения детей. В уголке имеется разнообразный материал по правилам безопасного поведения на дорогах, во время пожара: сюжетные иллюстрации, раздаточный и демонстративный материал.</a:t>
            </a:r>
            <a:endParaRPr lang="ru-RU" sz="14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Уголок безопасности дорожного движения  оснащен необходимыми атрибутами к сюжетно-ролевым играм, занятиям для закрепления знаний правил дорожного движения. Это всевозможные игрушки – транспортные средства, светофор,  макет улицы, дорожные знаки. Хорошим дидактическим пособием служит  коврик с разметкой улиц и дорог.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endParaRPr lang="ru-RU" sz="1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84383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2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1095830"/>
            <a:ext cx="7560840" cy="681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ОБЛАСТЬ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«СОЦИАЛЬНО-КОММУНИКАТИВНОЕ РАЗВИТИЕ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«Центр сюжетно - ролевой игры»</a:t>
            </a:r>
            <a:endParaRPr lang="ru-RU" sz="1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Основные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этапы формирования личностных качеств ребенка закладываются именно в дошкольном возрасте и преимущественно посредством игры. Мы в своей группе постаралась создать среду и условия для развития именно игровых качеств у детей. Используются разные виды игр: дидактические, подвижные, театрализованные, сюжетно – ролевые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Calibri"/>
                <a:cs typeface="Times New Roman"/>
              </a:rPr>
              <a:t> В группе созданы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южетно-ролевые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игры: «Ателье»,  «Салон красоты»,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«Магазин», «Больница»,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«Семья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«Мастерская»,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«Полиция», «Пожарные».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Основываясь на требованиях ФГОС, в старшей группе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будут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добавлены такие  сюжетно-ролевые игры как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«Школа»,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«Почта». Для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игры «Магазин»  и «Больницы»  родители сошьют костюмы, сделают необходимые атрибуты.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32632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2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913858"/>
            <a:ext cx="7560840" cy="2537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908721"/>
            <a:ext cx="7272808" cy="6325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/>
                <a:ea typeface="Times New Roman"/>
              </a:rPr>
              <a:t>«Центр дежурства»</a:t>
            </a:r>
            <a:r>
              <a:rPr lang="ru-RU" i="1" dirty="0">
                <a:latin typeface="Times New Roman"/>
                <a:ea typeface="Times New Roman"/>
              </a:rPr>
              <a:t/>
            </a:r>
            <a:br>
              <a:rPr lang="ru-RU" i="1" dirty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в развитии личностных качеств ребенка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труд. Трудовые поручения и дежурства становятся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частью образовательного процесса в старшей группе. Для дежурства по столовой в группе есть уголок, где дети сами видят, кто дежурный и там находятся специальные фартуки и колпачки для дежурства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«Центр безопасности».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Создавая развивающую среду в группе, немало внимания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мы уделяли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созданию комфортных условий для развития навыков безопасного поведения детей. В уголке имеется разнообразный материал по правилам безопасного поведения на дорогах, во время пожара: сюжетные иллюстрации, раздаточный и демонстративный материал.</a:t>
            </a:r>
            <a:endParaRPr lang="ru-RU" sz="14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Уголок безопасности дорожного движения  оснащен необходимыми атрибутами к сюжетно-ролевым играм, занятиям для закрепления знаний правил дорожного движения. Это всевозможные игрушки – транспортные средства, светофор,  макет улицы, дорожные знаки. Хорошим дидактическим пособием служит  коврик с разметкой улиц и дорог.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endParaRPr lang="ru-RU" sz="1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199062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902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913858"/>
            <a:ext cx="7560840" cy="2537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908721"/>
            <a:ext cx="72728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endParaRPr lang="ru-RU" sz="1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59632" y="1052736"/>
            <a:ext cx="28694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«Уголок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1591345"/>
            <a:ext cx="7200800" cy="198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22902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63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913858"/>
            <a:ext cx="7560840" cy="2537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                         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908721"/>
            <a:ext cx="72728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endParaRPr lang="ru-RU" sz="1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908721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        ПОЗНОВАТЕЛЬНОЕ РАЗВИТИЕ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«Уголок природы» , цент «Экспериментирования»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4" y="2054068"/>
            <a:ext cx="3641949" cy="273146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84710"/>
            <a:ext cx="41814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7192"/>
            <a:ext cx="34750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62523"/>
            <a:ext cx="2743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259511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1071546"/>
            <a:ext cx="65293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«Развивающая предметная среда – это система материальных объектов деятельности ребенка, функционально моделирующая содержание его духовного и физического развития. Обогащенная среда предполагает единство социальных и предметных средств обеспечения разнообразной деятельности ребенка»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                         (С.Л. Новоселова).</a:t>
            </a:r>
          </a:p>
        </p:txBody>
      </p:sp>
    </p:spTree>
  </p:cSld>
  <p:clrMapOvr>
    <a:masterClrMapping/>
  </p:clrMapOvr>
  <p:transition spd="slow" advClick="0" advTm="2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673" y="-25334"/>
            <a:ext cx="9144000" cy="68833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928671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«Патриотического воспитания»</a:t>
            </a:r>
            <a:endParaRPr lang="ru-RU" sz="28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6195" y="2828836"/>
            <a:ext cx="3983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1694946"/>
            <a:ext cx="3078342" cy="41044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2" y="2828836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rebuchet MS"/>
              </a:rPr>
              <a:t>Если не мы, то кто же,</a:t>
            </a:r>
          </a:p>
          <a:p>
            <a:pPr lvl="0"/>
            <a:r>
              <a:rPr lang="ru-RU" b="1" dirty="0">
                <a:solidFill>
                  <a:srgbClr val="FF0000"/>
                </a:solidFill>
                <a:latin typeface="Trebuchet MS"/>
              </a:rPr>
              <a:t>Детям нашим поможет</a:t>
            </a:r>
          </a:p>
          <a:p>
            <a:pPr lvl="0"/>
            <a:r>
              <a:rPr lang="ru-RU" b="1" dirty="0">
                <a:solidFill>
                  <a:srgbClr val="FF0000"/>
                </a:solidFill>
                <a:latin typeface="Trebuchet MS"/>
              </a:rPr>
              <a:t>Россию любить и знать!</a:t>
            </a:r>
          </a:p>
          <a:p>
            <a:pPr lvl="0"/>
            <a:r>
              <a:rPr lang="ru-RU" b="1" dirty="0">
                <a:solidFill>
                  <a:srgbClr val="FF0000"/>
                </a:solidFill>
                <a:latin typeface="Trebuchet MS"/>
              </a:rPr>
              <a:t>Как важно </a:t>
            </a:r>
            <a:r>
              <a:rPr lang="ru-RU" b="1" dirty="0" smtClean="0">
                <a:solidFill>
                  <a:srgbClr val="FF0000"/>
                </a:solidFill>
                <a:latin typeface="Trebuchet MS"/>
              </a:rPr>
              <a:t>не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  <a:latin typeface="Trebuchet MS"/>
              </a:rPr>
              <a:t>опоздать</a:t>
            </a:r>
            <a:r>
              <a:rPr lang="ru-RU" b="1" dirty="0">
                <a:solidFill>
                  <a:srgbClr val="FF0000"/>
                </a:solidFill>
                <a:latin typeface="Trebuchet MS"/>
              </a:rPr>
              <a:t>….</a:t>
            </a:r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673" y="-25334"/>
            <a:ext cx="9144000" cy="68833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928671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«Конструирования»,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«Сенсорного   и математического развития»</a:t>
            </a:r>
            <a:endParaRPr lang="ru-RU" sz="28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4" y="2132856"/>
            <a:ext cx="3423643" cy="2317654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2778"/>
            <a:ext cx="358457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6195" y="2828836"/>
            <a:ext cx="39838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царстве – тихий центр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</a:t>
            </a:r>
            <a:r>
              <a:rPr lang="ru-RU" b="1" dirty="0"/>
              <a:t>Где игр не перечесть: </a:t>
            </a:r>
          </a:p>
          <a:p>
            <a:r>
              <a:rPr lang="ru-RU" b="1" dirty="0"/>
              <a:t>Есть конструкторы, шнуровки” </a:t>
            </a:r>
            <a:r>
              <a:rPr lang="ru-RU" b="1" dirty="0" smtClean="0"/>
              <a:t>– </a:t>
            </a:r>
          </a:p>
          <a:p>
            <a:r>
              <a:rPr lang="ru-RU" b="1" dirty="0" smtClean="0"/>
              <a:t>для </a:t>
            </a:r>
            <a:r>
              <a:rPr lang="ru-RU" b="1" dirty="0"/>
              <a:t>ума и для сноровки. </a:t>
            </a:r>
          </a:p>
        </p:txBody>
      </p:sp>
    </p:spTree>
    <p:extLst>
      <p:ext uri="{BB962C8B-B14F-4D97-AF65-F5344CB8AC3E}">
        <p14:creationId xmlns:p14="http://schemas.microsoft.com/office/powerpoint/2010/main" val="614591978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4285"/>
            <a:ext cx="9174235" cy="70526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2828836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461571"/>
            <a:ext cx="756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«ПОЗНАВАТЕЛЬНОЕ РАЗВИТИЕ»</a:t>
            </a: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56084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929052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ПопппПпп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465" y="-183960"/>
            <a:ext cx="9174235" cy="70526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2828836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908720"/>
            <a:ext cx="6655540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уголок  природы комнатными растениями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и оформить календарь погоды.</a:t>
            </a:r>
          </a:p>
          <a:p>
            <a:endParaRPr lang="ru-RU" b="1" dirty="0"/>
          </a:p>
          <a:p>
            <a:r>
              <a:rPr lang="ru-RU" sz="2400" b="1" i="1" dirty="0"/>
              <a:t>Центр  «Конструирования</a:t>
            </a:r>
            <a:r>
              <a:rPr lang="ru-RU" sz="2000" b="1" i="1" dirty="0" smtClean="0"/>
              <a:t>»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  <a:endParaRPr lang="ru-RU" sz="2000" b="1" dirty="0"/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3450"/>
            <a:ext cx="7128792" cy="259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7" y="4941168"/>
            <a:ext cx="7350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ентр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«Сенсорного   и математического развития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22362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ПопппПпп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7701" y="-194897"/>
            <a:ext cx="9221701" cy="70526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2828836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908720"/>
            <a:ext cx="24237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  <a:endParaRPr lang="ru-RU" sz="2000" b="1" dirty="0"/>
          </a:p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764704"/>
            <a:ext cx="73907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«Сенсорного   и математического развития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056784" cy="363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92" y="4900613"/>
            <a:ext cx="7550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«Патриотического воспитания»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 материалами  о крае, о достопримечательностях  города Барнаула.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767242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445" y="0"/>
            <a:ext cx="9144000" cy="6957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5041" y="928670"/>
            <a:ext cx="626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РЕЧЕВОЕ РАЗВИТИЕ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«книги».  Центр «Речевое развитие»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" name="Picture 2" descr="C:\Users\а\Desktop\IMG-20190117-WA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9" r="12341"/>
          <a:stretch/>
        </p:blipFill>
        <p:spPr bwMode="auto">
          <a:xfrm rot="20600922">
            <a:off x="912862" y="2528798"/>
            <a:ext cx="3155752" cy="268009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\Desktop\IMG-20190117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430">
            <a:off x="5040951" y="2166705"/>
            <a:ext cx="3071337" cy="2879625"/>
          </a:xfrm>
          <a:prstGeom prst="rect">
            <a:avLst/>
          </a:prstGeom>
          <a:ln w="127000" cap="sq">
            <a:solidFill>
              <a:srgbClr val="FFFF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solidFill>
                <a:srgbClr val="FF0000"/>
              </a:solidFill>
              <a:latin typeface="Trebuchet MS"/>
            </a:endParaRPr>
          </a:p>
          <a:p>
            <a:pPr lvl="0"/>
            <a:endParaRPr lang="ru-RU" b="1" dirty="0">
              <a:solidFill>
                <a:srgbClr val="FF0000"/>
              </a:solidFill>
              <a:latin typeface="Trebuchet MS"/>
            </a:endParaRPr>
          </a:p>
          <a:p>
            <a:pPr lvl="0"/>
            <a:endParaRPr lang="ru-RU" b="1" dirty="0" smtClean="0">
              <a:solidFill>
                <a:srgbClr val="FF0000"/>
              </a:solidFill>
              <a:latin typeface="Trebuchet MS"/>
            </a:endParaRPr>
          </a:p>
          <a:p>
            <a:pPr lvl="0"/>
            <a:endParaRPr lang="ru-RU" b="1" dirty="0">
              <a:solidFill>
                <a:srgbClr val="FF0000"/>
              </a:solidFill>
              <a:latin typeface="Trebuchet MS"/>
            </a:endParaRPr>
          </a:p>
          <a:p>
            <a:pPr lvl="0"/>
            <a:endParaRPr lang="ru-RU" b="1" dirty="0" smtClean="0">
              <a:solidFill>
                <a:srgbClr val="FF0000"/>
              </a:solidFill>
              <a:latin typeface="Trebuchet MS"/>
            </a:endParaRPr>
          </a:p>
          <a:p>
            <a:pPr lvl="0"/>
            <a:endParaRPr lang="ru-RU" b="1" dirty="0">
              <a:solidFill>
                <a:srgbClr val="FF0000"/>
              </a:solidFill>
              <a:latin typeface="Trebuchet MS"/>
            </a:endParaRPr>
          </a:p>
          <a:p>
            <a:pPr lvl="0"/>
            <a:endParaRPr lang="ru-RU" b="1" dirty="0" smtClean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b="1" dirty="0" smtClean="0">
                <a:solidFill>
                  <a:srgbClr val="FF0000"/>
                </a:solidFill>
                <a:latin typeface="Trebuchet MS"/>
              </a:rPr>
              <a:t>           </a:t>
            </a:r>
          </a:p>
          <a:p>
            <a:pPr lvl="0" algn="ctr"/>
            <a:r>
              <a:rPr lang="ru-RU" dirty="0" smtClean="0">
                <a:latin typeface="Trebuchet MS"/>
              </a:rPr>
              <a:t>Что </a:t>
            </a:r>
            <a:r>
              <a:rPr lang="ru-RU" dirty="0">
                <a:latin typeface="Trebuchet MS"/>
              </a:rPr>
              <a:t>за чудо эти книжки!</a:t>
            </a:r>
          </a:p>
          <a:p>
            <a:pPr lvl="0" algn="ctr"/>
            <a:r>
              <a:rPr lang="ru-RU" dirty="0">
                <a:latin typeface="Trebuchet MS"/>
              </a:rPr>
              <a:t>Очень любят их детишки!</a:t>
            </a:r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36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5041" y="928670"/>
            <a:ext cx="6262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009678"/>
            <a:ext cx="727280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центре развития речи имеются игры на развитие звуковой культуры речи, грамматического строй речи, формирования словаря.  Сделаны пособия, раздаточный материал для развития устной речи, игры на звукоподражание, игры и пособия для развития речевого дыхания, игры и пособия для развития фонематического слуха и звукопроизношения. Картотека артикуляционных игр и упражнений, игры для развития связной речи. Художественная литература соответственно возрасту и тематического планирования.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Пополнить  демонстрационным материалом по обучению грамоте, картинками для составления рассказов « что с начало, что потом»,  портретами  писателей и поэтов,  библиотеку – новыми книжками.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38811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5041" y="928670"/>
            <a:ext cx="6262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00967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ХУДОЖЕСТВЕННО- ЭСТЕТИЧЕСКОЕ РАЗВИТИЕ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ЦЕНТР «МУЗЫКАЛЬНО -ТЕТРАЛИЗОВАННОЙ ДЕЯТЕЛЬНОСТИ»»</a:t>
            </a:r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054">
            <a:off x="725258" y="2001137"/>
            <a:ext cx="4534045" cy="447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2828836"/>
            <a:ext cx="230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нашей группе все актеры,</a:t>
            </a:r>
            <a:br>
              <a:rPr lang="ru-RU" sz="2000" b="1" dirty="0"/>
            </a:br>
            <a:r>
              <a:rPr lang="ru-RU" sz="2000" b="1" dirty="0"/>
              <a:t>Кукловоды и танцоры. </a:t>
            </a:r>
            <a:br>
              <a:rPr lang="ru-RU" sz="2000" b="1" dirty="0"/>
            </a:br>
            <a:r>
              <a:rPr lang="ru-RU" sz="2000" b="1" dirty="0"/>
              <a:t>Каждый день и каждый час</a:t>
            </a:r>
            <a:br>
              <a:rPr lang="ru-RU" sz="2000" b="1" dirty="0"/>
            </a:br>
            <a:r>
              <a:rPr lang="ru-RU" sz="2000" b="1" dirty="0"/>
              <a:t>Мы хотим играть для Вас!!!</a:t>
            </a:r>
          </a:p>
        </p:txBody>
      </p:sp>
    </p:spTree>
    <p:extLst>
      <p:ext uri="{BB962C8B-B14F-4D97-AF65-F5344CB8AC3E}">
        <p14:creationId xmlns:p14="http://schemas.microsoft.com/office/powerpoint/2010/main" val="889172758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4546" y="928670"/>
            <a:ext cx="44590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изобразительной деятельности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46" y="2060848"/>
            <a:ext cx="3286743" cy="384843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890390"/>
            <a:ext cx="2520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кричат, а я не слышу.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слышу, но молчу.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рисую то, что вижу, —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отвлекаться не хочу!</a:t>
            </a:r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255" y="4716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561" y="908720"/>
            <a:ext cx="74888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«ХУДОЖЕСТВЕННО-ЭСТЕЕТИЧЕСКОЕ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b="1" i="1" dirty="0" smtClean="0">
                <a:solidFill>
                  <a:prstClr val="black"/>
                </a:solidFill>
              </a:rPr>
              <a:t>Центр  «Музыкально-</a:t>
            </a:r>
            <a:r>
              <a:rPr lang="ru-RU" sz="2400" b="1" i="1" dirty="0" err="1" smtClean="0">
                <a:solidFill>
                  <a:prstClr val="black"/>
                </a:solidFill>
              </a:rPr>
              <a:t>театрализаванной</a:t>
            </a:r>
            <a:r>
              <a:rPr lang="ru-RU" sz="2400" b="1" i="1" dirty="0" smtClean="0">
                <a:solidFill>
                  <a:prstClr val="black"/>
                </a:solidFill>
              </a:rPr>
              <a:t> деятельности</a:t>
            </a:r>
            <a:r>
              <a:rPr lang="ru-RU" sz="2000" b="1" i="1" dirty="0" smtClean="0">
                <a:solidFill>
                  <a:prstClr val="black"/>
                </a:solidFill>
              </a:rPr>
              <a:t>».</a:t>
            </a:r>
          </a:p>
          <a:p>
            <a:r>
              <a:rPr lang="ru-RU" sz="2000" dirty="0" smtClean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следующие виды театров: пальчиковый, настольный, деревянный,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би-ба-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большая и малая ширма.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группе имеется уголок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Ряжения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дети очень любят надевать разнообразные наряды. Имеются разнообразные детские музыкальные инструменты, иллюстрации с музыкальными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инструментами.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</a:t>
            </a:r>
            <a:r>
              <a:rPr lang="ru-RU" sz="2400" b="1" dirty="0"/>
              <a:t>, </a:t>
            </a:r>
            <a:r>
              <a:rPr lang="ru-RU" sz="2400" b="1" dirty="0" smtClean="0"/>
              <a:t>иллюстрациями </a:t>
            </a:r>
            <a:r>
              <a:rPr lang="ru-RU" sz="2400" b="1" dirty="0"/>
              <a:t>с портретами </a:t>
            </a:r>
            <a:r>
              <a:rPr lang="ru-RU" sz="2400" b="1" dirty="0" smtClean="0"/>
              <a:t>композиторов.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/>
              <a:t> </a:t>
            </a:r>
          </a:p>
          <a:p>
            <a:pPr lvl="0" algn="ctr"/>
            <a:endParaRPr lang="ru-RU" sz="2000" b="1" i="1" dirty="0">
              <a:solidFill>
                <a:prstClr val="black"/>
              </a:solidFill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9286909" cy="69651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5786" y="928670"/>
            <a:ext cx="814393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ема проекта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ru-RU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Пополнение</a:t>
            </a:r>
            <a:r>
              <a:rPr lang="ru-RU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предметно- развивающей </a:t>
            </a:r>
            <a:r>
              <a:rPr lang="ru-RU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</a:t>
            </a:r>
            <a:r>
              <a:rPr lang="ru-RU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реды   в старшей разновозрастной  группе ДОУ  в  соответствии с ФГОС »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 smtClean="0">
                <a:solidFill>
                  <a:srgbClr val="262626"/>
                </a:solidFill>
                <a:latin typeface="Times New Roman" pitchFamily="18" charset="0"/>
                <a:cs typeface="Calibri" pitchFamily="34" charset="0"/>
              </a:rPr>
              <a:t>Девиз проекта</a:t>
            </a:r>
            <a:r>
              <a:rPr lang="ru-RU" sz="1600" b="1" dirty="0" smtClean="0">
                <a:solidFill>
                  <a:srgbClr val="262626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 развитие личности ребенка влияет не только 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наследственность и воспитание, но и немаловажное значение играет среда, 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которой пребывает ребенок» </a:t>
            </a: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информационно-исследовательский, </a:t>
            </a:r>
            <a:r>
              <a:rPr lang="ru-RU" sz="1600" dirty="0" err="1" smtClean="0">
                <a:latin typeface="Times New Roman" pitchFamily="18" charset="0"/>
                <a:cs typeface="Calibri" pitchFamily="34" charset="0"/>
              </a:rPr>
              <a:t>практико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 - информационный, ориентированный , познавательно- творческий 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внутренний , групповой, долгосрочный.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b="1" u="sng" dirty="0" err="1" smtClean="0">
                <a:latin typeface="Times New Roman" pitchFamily="18" charset="0"/>
                <a:cs typeface="Times New Roman" pitchFamily="18" charset="0"/>
              </a:rPr>
              <a:t>колличеству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участников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: коллективный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  педагоги, родители, дети.</a:t>
            </a: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Предмет </a:t>
            </a:r>
            <a:r>
              <a:rPr lang="ru-RU" sz="1600" b="1" u="sng" dirty="0" err="1" smtClean="0">
                <a:latin typeface="Times New Roman" pitchFamily="18" charset="0"/>
                <a:cs typeface="Times New Roman" pitchFamily="18" charset="0"/>
              </a:rPr>
              <a:t>проека</a:t>
            </a:r>
            <a:r>
              <a:rPr lang="ru-RU" sz="1600" b="1" dirty="0" smtClean="0">
                <a:latin typeface="Times New Roman" pitchFamily="18" charset="0"/>
                <a:cs typeface="Calibri" pitchFamily="34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 совместная деятельность педагогов  с родителями по организации </a:t>
            </a:r>
          </a:p>
          <a:p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ПРС  в группе</a:t>
            </a: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Продукт проектной деятельности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 пополнение ПРС в старшей разновозрастной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группе ДОУ </a:t>
            </a: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годовой.</a:t>
            </a: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Обеспечение проекта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материально-техническое;  учебно-методическое оснащение;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информационное обеспечение</a:t>
            </a: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Тематическое поле: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 интеграция образовательных областей  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571604" y="0"/>
            <a:ext cx="5286412" cy="1033272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285728"/>
            <a:ext cx="5214974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</a:rPr>
              <a:t>Визитная карточка   проекта 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2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16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8458" y="980728"/>
            <a:ext cx="18197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ИЗО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58" y="1660524"/>
            <a:ext cx="6829926" cy="328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43608" y="5085184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 портретами художников, демонстрационным материалом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ародно –прикладному искусству.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21970"/>
      </p:ext>
    </p:extLst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87141"/>
            <a:ext cx="4689712" cy="401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764704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ФИЗИЧЕСКОЕ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РАЗВИТИЕ</a:t>
            </a:r>
          </a:p>
          <a:p>
            <a:pPr lvl="0" algn="ctr"/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«физического развития».  Спортивный уголок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3"/>
          <a:stretch/>
        </p:blipFill>
        <p:spPr bwMode="auto">
          <a:xfrm rot="20973425">
            <a:off x="426479" y="2332396"/>
            <a:ext cx="4212363" cy="2865498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15816" y="3105835"/>
            <a:ext cx="39421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начать с зарядки, 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будет всё в порядке.</a:t>
            </a:r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764704"/>
            <a:ext cx="47035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«ФИЗИЧЕСКОГО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РАЗВИТИЕ»</a:t>
            </a:r>
          </a:p>
          <a:p>
            <a:pPr lvl="0"/>
            <a:r>
              <a:rPr lang="ru-RU" sz="2400" b="1" i="1" dirty="0">
                <a:solidFill>
                  <a:prstClr val="black"/>
                </a:solidFill>
              </a:rPr>
              <a:t>Центр  </a:t>
            </a:r>
            <a:r>
              <a:rPr lang="ru-RU" sz="2400" b="1" i="1" dirty="0" smtClean="0">
                <a:solidFill>
                  <a:prstClr val="black"/>
                </a:solidFill>
              </a:rPr>
              <a:t>«Физического развития</a:t>
            </a:r>
            <a:r>
              <a:rPr lang="ru-RU" sz="2000" b="1" i="1" dirty="0" smtClean="0">
                <a:solidFill>
                  <a:prstClr val="black"/>
                </a:solidFill>
              </a:rPr>
              <a:t>»</a:t>
            </a:r>
          </a:p>
          <a:p>
            <a:pPr lvl="0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уголок</a:t>
            </a:r>
          </a:p>
          <a:p>
            <a:pPr lvl="0"/>
            <a:endParaRPr 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72699"/>
            <a:ext cx="7416824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" y="0"/>
            <a:ext cx="91440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24946"/>
            <a:ext cx="734481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0100" y="785794"/>
            <a:ext cx="4961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3. Заключительный этап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1785926"/>
            <a:ext cx="621510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Мониторинг  результативности проекта, степени достижения поставленной цели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*Систематизация материалов работы МБДОУ по теме проекта.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*Заключительный смотр-конкурс на лучшую организацию предметно-развивающей среды в ДОУ.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*Методические материалы «Проектирования развивающей среды с учётом новых требований ФГОС ДО с целью создания благоприятных условий развития детей в соответствии с их возрастными и индивидуальными особенностями.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7422" y="1071546"/>
            <a:ext cx="3349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Вывод (Заключение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1571612"/>
            <a:ext cx="6357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</a:rPr>
              <a:t>Правильно организованная предметная развивающая среда, направленная на личностно - ориентированное развитие ребёнка, стимулирует общение, любознательность, способствует развитию таких качеств, как инициативность, самостоятельность, творчество. Предметная среда, организованная с учётом индивидуализации пространства жизни ребёнка, отличается  динамизмом. Дети чувствуют себя компетентными, ответственными и стараются максимально использовать свои возможности и навыки. Важно ещё то, что работа по обновлению предметной среды объединяет всех участников образовательного процесса: педагогов, детей и родителей. Такая предметная развивающая среда не остаётся постоянной, она всегда открыта к изменениям, дополнениям в соответствии с меняющимися интересами детей</a:t>
            </a:r>
            <a:endParaRPr lang="ru-RU" dirty="0"/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785795"/>
            <a:ext cx="6072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 ходе реализации проекта формируются ключевые компетентности</a:t>
            </a:r>
            <a:endParaRPr lang="ru-RU" sz="28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8926" y="1928802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1643050"/>
            <a:ext cx="2000264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43240" y="1643050"/>
            <a:ext cx="2214578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Информационная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785926"/>
            <a:ext cx="264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Технологическая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1643050"/>
            <a:ext cx="21431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Социально-коммуникативная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2714620"/>
            <a:ext cx="2128846" cy="3643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планировать этапы своей деятельности.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довести начатое дело до конца.</a:t>
            </a: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устанавливать причинно-следственные связи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43240" y="2643182"/>
            <a:ext cx="2286016" cy="371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планировать этапы своей деятельности.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довести начатое дело до конца.</a:t>
            </a: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устанавливать причинно-следственные связи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72132" y="2714620"/>
            <a:ext cx="2643206" cy="3643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Умение получать необходимую информацию в общении.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принимать участие в коллективных делах.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уважительно относиться к окружающим людям.</a:t>
            </a: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Умение взаимодействовать по системе ребёнок – взрослых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2000232" y="2428868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3786182" y="2428868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715140" y="2357430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1" animBg="1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1000108"/>
            <a:ext cx="5857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Дальнейшее развитие проекта </a:t>
            </a:r>
            <a:endParaRPr lang="ru-RU" sz="3600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0" hangingPunct="0"/>
            <a:r>
              <a:rPr lang="ru-RU" sz="2800" b="1" i="1" dirty="0" smtClean="0">
                <a:latin typeface="Monotype Corsiva" pitchFamily="66" charset="0"/>
                <a:cs typeface="Times New Roman" pitchFamily="18" charset="0"/>
              </a:rPr>
              <a:t>  в перспективе работы группы</a:t>
            </a: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4005064"/>
            <a:ext cx="5171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родителей в организации ПРС группы «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Смешарики»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7225" y="2500306"/>
            <a:ext cx="4929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2348880"/>
            <a:ext cx="4536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воспитанников в организации ПРС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4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224" y="928670"/>
            <a:ext cx="735811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Рекомендация по организации ПРС </a:t>
            </a:r>
            <a:endParaRPr lang="ru-RU" sz="2800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1.Среда должна выполнять 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 с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опорой на личностно-ориентированную модель взаимодействия между воспитанниками и взрослыми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2.Необходимо гибкое и вариативное использование пространства. Среда должна служить удовлетворению потребностей и интересов ребенка.</a:t>
            </a: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Форма в дизайне детского сада ориентирована на безопасность и возраст детей.</a:t>
            </a: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4.Организуя предметную среду в групповом помещении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развития, а также показатели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эмоционально-потребностной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сферы.</a:t>
            </a: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Пространство группового помещения должно быть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полифункционально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Элементы декора должны быть легко сменяемыми</a:t>
            </a: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Цветовая палитра должна быть представлена теплыми, пастельными тонами.</a:t>
            </a: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7.При создании развивающего пространства в групповом помещении необходимо учитывать ведущую роль игровой деятельности.</a:t>
            </a:r>
          </a:p>
          <a:p>
            <a:pPr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8.Предметно-развивающая среда группы должна меняться в зависимости от возрастных особенностей детей, периода обучения, образовательной программы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4" descr="C:\Users\Светлана\Desktop\материал к пед чтениям\clip_image00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3214">
            <a:off x="4336165" y="2991174"/>
            <a:ext cx="3135709" cy="28441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5984" y="1357298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16632" y="1124744"/>
            <a:ext cx="8568952" cy="2123658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ru-RU" sz="4400" b="1" i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Желаю вам творчества 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в этом направлении!</a:t>
            </a:r>
            <a:endParaRPr lang="ru-RU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45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1357298"/>
            <a:ext cx="70009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развития ребёнка в структуре ФГОС  – это комплекс материально-технических, санитарно  -гигиенических, социально - бытовых, общественных, эргономических, эстетических, психолого-педагогических, духовных условий, обеспечивающих организацию жизни детей и взрослых в ДОУ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предметная среда</a:t>
            </a:r>
            <a:r>
              <a:rPr lang="ru-RU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совокупность природных и социальных культурных предметных средств, ближайшего и  перспективного развития ребенка, становления его творческих   способностей, обеспечивающих разнообразие деятельности; обладает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релаксирующим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воздействием на личность ребенка, обеспечивает разные виды его активности.   </a:t>
            </a:r>
          </a:p>
          <a:p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предметно-развивающей среды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динамичный  процесс который позволяет воспитателю проявлять творчество, привлекая к работе родителей,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организовывать взаимодействие специалистов по  формированию развивающего пространства в группе.</a:t>
            </a:r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85786" y="548680"/>
            <a:ext cx="6378502" cy="130868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«Что такое предметно-  развивающая среда?»</a:t>
            </a:r>
            <a:endParaRPr lang="ru-RU" sz="2800" dirty="0"/>
          </a:p>
        </p:txBody>
      </p:sp>
    </p:spTree>
  </p:cSld>
  <p:clrMapOvr>
    <a:masterClrMapping/>
  </p:clrMapOvr>
  <p:transition spd="slow" advClick="0" advTm="26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662" y="2143116"/>
            <a:ext cx="6858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4214818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28794" y="857232"/>
            <a:ext cx="4786346" cy="928694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Этапы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реализации проекта</a:t>
            </a:r>
            <a:r>
              <a:rPr lang="ru-RU" sz="2800" b="1" dirty="0" smtClean="0">
                <a:solidFill>
                  <a:schemeClr val="accent4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2357430"/>
            <a:ext cx="2428892" cy="2786082"/>
          </a:xfrm>
          <a:prstGeom prst="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 Организационно-подготовительный этап: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Изучение методической  литературы по данной теме.</a:t>
            </a:r>
          </a:p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проблемы, цели, задач проекта.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07935" y="2357430"/>
            <a:ext cx="2222558" cy="2794596"/>
          </a:xfrm>
          <a:prstGeom prst="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 Этап внедренческий (основной):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педагогов, детей и родителей в преобразовании предметно- развивающей среды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29322" y="2357430"/>
            <a:ext cx="2214578" cy="2786082"/>
          </a:xfrm>
          <a:prstGeom prst="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3.Заключительный этап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Подведение итогов.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материалов по проекту.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презентации.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2000232" y="1785926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286248" y="1785926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6357950" y="1785926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 advTm="26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1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1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300"/>
                            </p:stCondLst>
                            <p:childTnLst>
                              <p:par>
                                <p:cTn id="4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300"/>
                            </p:stCondLst>
                            <p:childTnLst>
                              <p:par>
                                <p:cTn id="5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2143116"/>
            <a:ext cx="628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Детская деятельность не может быть полноценной на чистом вербальном уровне, вне предметной среды, в противном случае у ребенка исчезнет стремление узнавать новое, появится апатия и агрессия.</a:t>
            </a:r>
          </a:p>
          <a:p>
            <a:pPr>
              <a:buFont typeface="Arial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Правильная организация и умелое включение ребенка в активное взаимодействие с окружающим предметным миром является одним из условий эффективности организационного образовательного процесса ДОУ.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785786" y="642918"/>
            <a:ext cx="5929354" cy="128588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Актуальность проблемы</a:t>
            </a:r>
            <a:endParaRPr lang="ru-RU" sz="2800" dirty="0"/>
          </a:p>
        </p:txBody>
      </p:sp>
    </p:spTree>
  </p:cSld>
  <p:clrMapOvr>
    <a:masterClrMapping/>
  </p:clrMapOvr>
  <p:transition spd="slow" advClick="0" advTm="2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1785926"/>
            <a:ext cx="61436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предметно-развивающейся среды с учётом требований ФГОС ДО, с целью создания благоприятных условий развития детей в соответствии с их возрастными и индивидуальными особенностями . Привлечь внимание родителей к проблеме создания предметно-развивающей среды в ДОУ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85786" y="714356"/>
            <a:ext cx="5857916" cy="1033272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Цель проекта: 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26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1571612"/>
            <a:ext cx="6500858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ru-RU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Изучить и внедрить в практику новых подходов к  организации предметно-развивающей среды, обеспечивающих полноценное развитие дошкольников.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Организовать развивающую среду, способствующую эмоциональному и психическому  благополучию в  своевременном всестороннем развитии каждого ребенка с учетом их потребностей, наклонностей  и интересов.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Создать условия для обеспечения разных видов деятельности дошкольников (игровой, двигательной, интеллектуальной, самостоятельной, творческой, художественной, театрализованной) , их интеграция  и творческая организация (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в целях повышения эффективности воспитательно-образовательного процесса.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Организовать единство подходов к воспитанию детей в условиях дошкольного образовательного учреждения и семьи.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857224" y="714356"/>
            <a:ext cx="5786478" cy="1071570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Задачи проекта: </a:t>
            </a:r>
            <a:endParaRPr lang="ru-RU" sz="1200" b="1" dirty="0" smtClean="0">
              <a:solidFill>
                <a:srgbClr val="99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9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1604" y="857232"/>
            <a:ext cx="4375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700808"/>
            <a:ext cx="59293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проекта обеспечит целостность педагогического процесса и создаст окружающее пространство, удовлетворяющее потребности актуального, ближайшего и перспективного творческого развития каждого ребенка.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Создаст творческую атмосферу в работе педагогов. 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Будет способствовать свободному ориентированию в пространстве и времени.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Возрастет интерес родителей к   созданию предметно-развивающей среды в группе.</a:t>
            </a: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827584" y="714356"/>
            <a:ext cx="5760640" cy="1033272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Планируемый результат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8" name="Королёва Наталья – Маленькая страна (минус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1340768"/>
            <a:ext cx="304800" cy="304800"/>
          </a:xfrm>
          <a:prstGeom prst="rect">
            <a:avLst/>
          </a:prstGeom>
        </p:spPr>
      </p:pic>
      <p:pic>
        <p:nvPicPr>
          <p:cNvPr id="10" name="Королёва Наталья – Маленькая страна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17728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6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70000" numSld="23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1729</Words>
  <Application>Microsoft Office PowerPoint</Application>
  <PresentationFormat>Экран (4:3)</PresentationFormat>
  <Paragraphs>386</Paragraphs>
  <Slides>39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Рыбинский детский сад, филиал МБДОУ « Детский сад №189» Проект  Тема : «Пополнение предметно- развивающей среды  (ПРС) в  старшей разновозрастной группе ДОУ  в  соответствии с ФГОС 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ПопппПпп</vt:lpstr>
      <vt:lpstr>ПопппПпп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«Малышок» Проект  Тема : «Организация предметно-развивающей среды  (ПРС) в группе ДОУ  в  соответствии с ФГОС »</dc:title>
  <dc:creator>Люба</dc:creator>
  <cp:lastModifiedBy>а</cp:lastModifiedBy>
  <cp:revision>169</cp:revision>
  <dcterms:created xsi:type="dcterms:W3CDTF">2015-01-27T22:04:49Z</dcterms:created>
  <dcterms:modified xsi:type="dcterms:W3CDTF">2019-01-24T17:07:48Z</dcterms:modified>
</cp:coreProperties>
</file>